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3" r:id="rId2"/>
    <p:sldId id="283" r:id="rId3"/>
    <p:sldId id="284" r:id="rId4"/>
    <p:sldId id="267" r:id="rId5"/>
    <p:sldId id="273" r:id="rId6"/>
    <p:sldId id="275" r:id="rId7"/>
    <p:sldId id="282" r:id="rId8"/>
    <p:sldId id="264" r:id="rId9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293"/>
    <a:srgbClr val="F9B009"/>
    <a:srgbClr val="B0CA1F"/>
    <a:srgbClr val="F8AC0A"/>
    <a:srgbClr val="FF4729"/>
    <a:srgbClr val="D5D5D7"/>
    <a:srgbClr val="1F4E79"/>
    <a:srgbClr val="D0D0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58A1DE8-13D2-4F4D-8A2A-F13F88F70BF8}" v="8" dt="2023-04-03T15:37:18.713"/>
    <p1510:client id="{C4A3B23F-4829-2293-B1E3-C6161041BF27}" v="12" dt="2023-08-28T11:09:32.029"/>
    <p1510:client id="{DB7011B9-9D7A-648A-1AEE-4952FA66C5AA}" v="1" dt="2023-04-03T13:18:44.79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0" d="100"/>
          <a:sy n="110" d="100"/>
        </p:scale>
        <p:origin x="59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microsoft.com/office/2015/10/relationships/revisionInfo" Target="revisionInfo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10426-75FB-489A-8D5A-971992232F9C}" type="datetimeFigureOut">
              <a:rPr lang="hu-HU" smtClean="0"/>
              <a:t>2023. 09. 05.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D721C-0F26-4CAE-BEC6-FE7CEC68AFD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44064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10426-75FB-489A-8D5A-971992232F9C}" type="datetimeFigureOut">
              <a:rPr lang="hu-HU" smtClean="0"/>
              <a:t>2023. 09. 05.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D721C-0F26-4CAE-BEC6-FE7CEC68AFD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5094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10426-75FB-489A-8D5A-971992232F9C}" type="datetimeFigureOut">
              <a:rPr lang="hu-HU" smtClean="0"/>
              <a:t>2023. 09. 05.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D721C-0F26-4CAE-BEC6-FE7CEC68AFD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97712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10426-75FB-489A-8D5A-971992232F9C}" type="datetimeFigureOut">
              <a:rPr lang="hu-HU" smtClean="0"/>
              <a:t>2023. 09. 05.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D721C-0F26-4CAE-BEC6-FE7CEC68AFD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36492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10426-75FB-489A-8D5A-971992232F9C}" type="datetimeFigureOut">
              <a:rPr lang="hu-HU" smtClean="0"/>
              <a:t>2023. 09. 05.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D721C-0F26-4CAE-BEC6-FE7CEC68AFD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02186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10426-75FB-489A-8D5A-971992232F9C}" type="datetimeFigureOut">
              <a:rPr lang="hu-HU" smtClean="0"/>
              <a:t>2023. 09. 05.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D721C-0F26-4CAE-BEC6-FE7CEC68AFD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09441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10426-75FB-489A-8D5A-971992232F9C}" type="datetimeFigureOut">
              <a:rPr lang="hu-HU" smtClean="0"/>
              <a:t>2023. 09. 05.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D721C-0F26-4CAE-BEC6-FE7CEC68AFD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68917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10426-75FB-489A-8D5A-971992232F9C}" type="datetimeFigureOut">
              <a:rPr lang="hu-HU" smtClean="0"/>
              <a:t>2023. 09. 05.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D721C-0F26-4CAE-BEC6-FE7CEC68AFD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58968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10426-75FB-489A-8D5A-971992232F9C}" type="datetimeFigureOut">
              <a:rPr lang="hu-HU" smtClean="0"/>
              <a:t>2023. 09. 05.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D721C-0F26-4CAE-BEC6-FE7CEC68AFD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54362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10426-75FB-489A-8D5A-971992232F9C}" type="datetimeFigureOut">
              <a:rPr lang="hu-HU" smtClean="0"/>
              <a:t>2023. 09. 05.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D721C-0F26-4CAE-BEC6-FE7CEC68AFD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19313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10426-75FB-489A-8D5A-971992232F9C}" type="datetimeFigureOut">
              <a:rPr lang="hu-HU" smtClean="0"/>
              <a:t>2023. 09. 05.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D721C-0F26-4CAE-BEC6-FE7CEC68AFD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12205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010426-75FB-489A-8D5A-971992232F9C}" type="datetimeFigureOut">
              <a:rPr lang="hu-HU" smtClean="0"/>
              <a:t>2023. 09. 05.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6D721C-0F26-4CAE-BEC6-FE7CEC68AFD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21263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hdphoto" Target="../media/hdphoto2.wdp"/><Relationship Id="rId7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2.png"/><Relationship Id="rId9" Type="http://schemas.openxmlformats.org/officeDocument/2006/relationships/image" Target="../media/image11.jp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openxmlformats.org/officeDocument/2006/relationships/image" Target="../media/image1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5">
            <a:extLst>
              <a:ext uri="{FF2B5EF4-FFF2-40B4-BE49-F238E27FC236}">
                <a16:creationId xmlns:a16="http://schemas.microsoft.com/office/drawing/2014/main" id="{6749A890-80FC-3491-814A-A95F6B7588D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75" b="875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Google Shape;156;p1"/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 r="50769"/>
          <a:stretch/>
        </p:blipFill>
        <p:spPr>
          <a:xfrm>
            <a:off x="11097755" y="115148"/>
            <a:ext cx="952500" cy="8564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Kép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7755" y="5810250"/>
            <a:ext cx="952500" cy="952500"/>
          </a:xfrm>
          <a:prstGeom prst="rect">
            <a:avLst/>
          </a:prstGeom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4D6C3DE9-78AD-6B5F-56DD-9659C209700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" y="196734"/>
            <a:ext cx="3564775" cy="841287"/>
          </a:xfrm>
          <a:prstGeom prst="rect">
            <a:avLst/>
          </a:prstGeom>
        </p:spPr>
      </p:pic>
      <p:sp>
        <p:nvSpPr>
          <p:cNvPr id="11" name="Cím 1">
            <a:extLst>
              <a:ext uri="{FF2B5EF4-FFF2-40B4-BE49-F238E27FC236}">
                <a16:creationId xmlns:a16="http://schemas.microsoft.com/office/drawing/2014/main" id="{01883BC8-F52F-0FFF-B9A2-C18BFE5B16BA}"/>
              </a:ext>
            </a:extLst>
          </p:cNvPr>
          <p:cNvSpPr txBox="1">
            <a:spLocks/>
          </p:cNvSpPr>
          <p:nvPr/>
        </p:nvSpPr>
        <p:spPr>
          <a:xfrm>
            <a:off x="1478280" y="4655442"/>
            <a:ext cx="10652760" cy="35246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u-HU" sz="1400" b="1">
                <a:solidFill>
                  <a:schemeClr val="bg1"/>
                </a:solidFill>
                <a:effectLst>
                  <a:glow rad="482600">
                    <a:schemeClr val="tx1">
                      <a:alpha val="17000"/>
                    </a:schemeClr>
                  </a:glow>
                </a:effectLst>
                <a:latin typeface="Corbel Light" panose="020B0303020204020204" pitchFamily="34" charset="0"/>
              </a:rPr>
              <a:t>HOME       SZAKMÁK       RUGALMAS TANULÁSI UTAK       NAPTÁR       VÉLEMÉNYEK       PARTNEREK       KAPCSOLAT</a:t>
            </a:r>
          </a:p>
        </p:txBody>
      </p:sp>
      <p:cxnSp>
        <p:nvCxnSpPr>
          <p:cNvPr id="13" name="Egyenes összekötő 12">
            <a:extLst>
              <a:ext uri="{FF2B5EF4-FFF2-40B4-BE49-F238E27FC236}">
                <a16:creationId xmlns:a16="http://schemas.microsoft.com/office/drawing/2014/main" id="{9758A53A-B5CA-485E-3B44-71A9613A448F}"/>
              </a:ext>
            </a:extLst>
          </p:cNvPr>
          <p:cNvCxnSpPr>
            <a:cxnSpLocks/>
          </p:cNvCxnSpPr>
          <p:nvPr/>
        </p:nvCxnSpPr>
        <p:spPr>
          <a:xfrm>
            <a:off x="1590040" y="5007907"/>
            <a:ext cx="918464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ím 1"/>
          <p:cNvSpPr>
            <a:spLocks noGrp="1"/>
          </p:cNvSpPr>
          <p:nvPr>
            <p:ph type="ctrTitle"/>
          </p:nvPr>
        </p:nvSpPr>
        <p:spPr>
          <a:xfrm>
            <a:off x="0" y="1477604"/>
            <a:ext cx="12192000" cy="3001605"/>
          </a:xfrm>
        </p:spPr>
        <p:txBody>
          <a:bodyPr>
            <a:noAutofit/>
          </a:bodyPr>
          <a:lstStyle/>
          <a:p>
            <a:r>
              <a:rPr lang="hu-HU" sz="8000" spc="-300" dirty="0">
                <a:solidFill>
                  <a:schemeClr val="bg1"/>
                </a:solidFill>
                <a:effectLst>
                  <a:glow rad="482600">
                    <a:schemeClr val="tx1">
                      <a:alpha val="36000"/>
                    </a:schemeClr>
                  </a:glow>
                </a:effectLst>
                <a:latin typeface="Arial Black" panose="020B0A04020102020204" pitchFamily="34" charset="0"/>
              </a:rPr>
              <a:t>ODM</a:t>
            </a:r>
            <a:br>
              <a:rPr lang="hu-HU" sz="8000" spc="-300" dirty="0">
                <a:solidFill>
                  <a:schemeClr val="bg1"/>
                </a:solidFill>
                <a:effectLst>
                  <a:glow rad="482600">
                    <a:schemeClr val="tx1">
                      <a:alpha val="36000"/>
                    </a:schemeClr>
                  </a:glow>
                </a:effectLst>
                <a:latin typeface="Arial Black" panose="020B0A04020102020204" pitchFamily="34" charset="0"/>
              </a:rPr>
            </a:br>
            <a:r>
              <a:rPr lang="hu-HU" sz="8000" spc="-300" dirty="0">
                <a:solidFill>
                  <a:schemeClr val="bg1"/>
                </a:solidFill>
                <a:effectLst>
                  <a:glow rad="482600">
                    <a:schemeClr val="tx1">
                      <a:alpha val="36000"/>
                    </a:schemeClr>
                  </a:glow>
                </a:effectLst>
                <a:latin typeface="Arial Black" panose="020B0A04020102020204" pitchFamily="34" charset="0"/>
              </a:rPr>
              <a:t>helyi tapasztalatok</a:t>
            </a:r>
          </a:p>
        </p:txBody>
      </p:sp>
      <p:sp>
        <p:nvSpPr>
          <p:cNvPr id="14" name="Cím 1"/>
          <p:cNvSpPr txBox="1">
            <a:spLocks/>
          </p:cNvSpPr>
          <p:nvPr/>
        </p:nvSpPr>
        <p:spPr>
          <a:xfrm>
            <a:off x="1536931" y="5757712"/>
            <a:ext cx="8915401" cy="87824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z="4400" b="1" dirty="0">
                <a:solidFill>
                  <a:schemeClr val="bg1"/>
                </a:solidFill>
                <a:effectLst>
                  <a:glow rad="482600">
                    <a:schemeClr val="tx1">
                      <a:alpha val="36000"/>
                    </a:schemeClr>
                  </a:glow>
                </a:effectLst>
                <a:latin typeface="Corbel Light" panose="020B0303020204020204" pitchFamily="34" charset="0"/>
              </a:rPr>
              <a:t>2023.08.31.</a:t>
            </a:r>
          </a:p>
        </p:txBody>
      </p:sp>
    </p:spTree>
    <p:extLst>
      <p:ext uri="{BB962C8B-B14F-4D97-AF65-F5344CB8AC3E}">
        <p14:creationId xmlns:p14="http://schemas.microsoft.com/office/powerpoint/2010/main" val="109741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Kép 11">
            <a:extLst>
              <a:ext uri="{FF2B5EF4-FFF2-40B4-BE49-F238E27FC236}">
                <a16:creationId xmlns:a16="http://schemas.microsoft.com/office/drawing/2014/main" id="{BBB1E3B9-99C3-86AF-D793-CE584A1F885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0"/>
                    </a14:imgEffect>
                    <a14:imgEffect>
                      <a14:brightnessContrast bright="41000" contrast="-8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227" b="639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Google Shape;156;p1"/>
          <p:cNvPicPr preferRelativeResize="0">
            <a:picLocks noChangeAspect="1"/>
          </p:cNvPicPr>
          <p:nvPr/>
        </p:nvPicPr>
        <p:blipFill rotWithShape="1">
          <a:blip r:embed="rId4">
            <a:alphaModFix/>
          </a:blip>
          <a:srcRect r="50769"/>
          <a:stretch/>
        </p:blipFill>
        <p:spPr>
          <a:xfrm>
            <a:off x="11097755" y="115148"/>
            <a:ext cx="952500" cy="856402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Szövegdoboz 24"/>
          <p:cNvSpPr txBox="1"/>
          <p:nvPr/>
        </p:nvSpPr>
        <p:spPr>
          <a:xfrm>
            <a:off x="147782" y="115148"/>
            <a:ext cx="943444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A Nyíregyházi Szakképzési Centrum </a:t>
            </a:r>
          </a:p>
          <a:p>
            <a:r>
              <a:rPr lang="hu-HU" sz="3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minőségirányítási célrendszere</a:t>
            </a:r>
          </a:p>
        </p:txBody>
      </p:sp>
      <p:graphicFrame>
        <p:nvGraphicFramePr>
          <p:cNvPr id="4" name="Táblázat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3881657"/>
              </p:ext>
            </p:extLst>
          </p:nvPr>
        </p:nvGraphicFramePr>
        <p:xfrm>
          <a:off x="591578" y="1784186"/>
          <a:ext cx="10993280" cy="448199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31864">
                  <a:extLst>
                    <a:ext uri="{9D8B030D-6E8A-4147-A177-3AD203B41FA5}">
                      <a16:colId xmlns:a16="http://schemas.microsoft.com/office/drawing/2014/main" val="4242835715"/>
                    </a:ext>
                  </a:extLst>
                </a:gridCol>
                <a:gridCol w="1811271">
                  <a:extLst>
                    <a:ext uri="{9D8B030D-6E8A-4147-A177-3AD203B41FA5}">
                      <a16:colId xmlns:a16="http://schemas.microsoft.com/office/drawing/2014/main" val="1300675952"/>
                    </a:ext>
                  </a:extLst>
                </a:gridCol>
                <a:gridCol w="3698596">
                  <a:extLst>
                    <a:ext uri="{9D8B030D-6E8A-4147-A177-3AD203B41FA5}">
                      <a16:colId xmlns:a16="http://schemas.microsoft.com/office/drawing/2014/main" val="2840624599"/>
                    </a:ext>
                  </a:extLst>
                </a:gridCol>
                <a:gridCol w="1126836">
                  <a:extLst>
                    <a:ext uri="{9D8B030D-6E8A-4147-A177-3AD203B41FA5}">
                      <a16:colId xmlns:a16="http://schemas.microsoft.com/office/drawing/2014/main" val="4113837906"/>
                    </a:ext>
                  </a:extLst>
                </a:gridCol>
                <a:gridCol w="2549237">
                  <a:extLst>
                    <a:ext uri="{9D8B030D-6E8A-4147-A177-3AD203B41FA5}">
                      <a16:colId xmlns:a16="http://schemas.microsoft.com/office/drawing/2014/main" val="318479986"/>
                    </a:ext>
                  </a:extLst>
                </a:gridCol>
                <a:gridCol w="1175476">
                  <a:extLst>
                    <a:ext uri="{9D8B030D-6E8A-4147-A177-3AD203B41FA5}">
                      <a16:colId xmlns:a16="http://schemas.microsoft.com/office/drawing/2014/main" val="591189963"/>
                    </a:ext>
                  </a:extLst>
                </a:gridCol>
              </a:tblGrid>
              <a:tr h="531997">
                <a:tc>
                  <a:txBody>
                    <a:bodyPr/>
                    <a:lstStyle/>
                    <a:p>
                      <a:pPr marL="25400"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hu-HU" sz="1600" cap="small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Ssz</a:t>
                      </a:r>
                      <a:r>
                        <a:rPr lang="hu-HU" sz="1600" cap="small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hu-HU" sz="16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40000"/>
                        <a:lumOff val="60000"/>
                        <a:alpha val="7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5400"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hu-HU" sz="1600" cap="small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Stratégiai cél</a:t>
                      </a:r>
                      <a:endParaRPr lang="hu-HU" sz="16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40000"/>
                        <a:lumOff val="60000"/>
                        <a:alpha val="7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5400"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hu-HU" sz="1600" cap="small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Minőségcél</a:t>
                      </a:r>
                      <a:endParaRPr lang="hu-HU" sz="16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40000"/>
                        <a:lumOff val="60000"/>
                        <a:alpha val="7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5400"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hu-HU" sz="1600" cap="small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Határidő</a:t>
                      </a:r>
                      <a:endParaRPr lang="hu-HU" sz="16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40000"/>
                        <a:lumOff val="60000"/>
                        <a:alpha val="7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5400"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hu-HU" sz="1600" cap="small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Célérték</a:t>
                      </a:r>
                      <a:endParaRPr lang="hu-HU" sz="16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40000"/>
                        <a:lumOff val="60000"/>
                        <a:alpha val="7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5400"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hu-HU" sz="1600" cap="small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Indikátor</a:t>
                      </a:r>
                      <a:endParaRPr lang="hu-HU" sz="16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40000"/>
                        <a:lumOff val="60000"/>
                        <a:alpha val="7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4185744"/>
                  </a:ext>
                </a:extLst>
              </a:tr>
              <a:tr h="40426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1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</a:t>
                      </a:r>
                      <a:endParaRPr lang="hu-HU" sz="1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  <a:alpha val="73000"/>
                      </a:schemeClr>
                    </a:solidFill>
                  </a:tcPr>
                </a:tc>
                <a:tc gridSpan="5">
                  <a:txBody>
                    <a:bodyPr/>
                    <a:lstStyle/>
                    <a:p>
                      <a:pPr marL="2413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 tanulók, képzésben résztvevők jobb foglalkoztathatóságának biztosítása</a:t>
                      </a:r>
                      <a:endParaRPr lang="hu-HU" sz="1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  <a:alpha val="73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5511494"/>
                  </a:ext>
                </a:extLst>
              </a:tr>
              <a:tr h="3545735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1.2 A negyedik ipari forradalom kihívásaira választ adni képes rugalmas tanulási lehetőségeket biztosítsunk.</a:t>
                      </a:r>
                    </a:p>
                    <a:p>
                      <a:pPr marL="2413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hu-HU" sz="1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40000"/>
                        <a:lumOff val="60000"/>
                        <a:alpha val="73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1.2.1 A szakképzési centrum azon településein, ahol iskolával rendelkezik, biztosítottak legyenek a rugalmas tanulási utak, mint az orientációs osztály, a dobbantó program vagy a műhelyiskola. (</a:t>
                      </a:r>
                      <a:r>
                        <a:rPr lang="hu-HU" sz="1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Szk</a:t>
                      </a:r>
                      <a:r>
                        <a:rPr lang="hu-HU" sz="1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4.0 21. és 22. Beavatkozás)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1.2.2. Valamennyi iskolánkban biztosított legyen felnőttek oktatása keretében a rugalmas tanulás lehetősége.                             (</a:t>
                      </a:r>
                      <a:r>
                        <a:rPr lang="hu-HU" sz="1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Szk</a:t>
                      </a:r>
                      <a:r>
                        <a:rPr lang="hu-HU" sz="1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4.0 36. Beavatkozás)</a:t>
                      </a:r>
                      <a:endParaRPr lang="hu-HU" sz="1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40000"/>
                        <a:lumOff val="60000"/>
                        <a:alpha val="7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hu-HU" sz="1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40000"/>
                        <a:lumOff val="60000"/>
                        <a:alpha val="7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Nyíregyházán, Tiszavasváriban, Tiszalökön 1-1 iskolában lehetősége van a tanulóknak bekapcsolódni az orientációs osztály, a dobbantó program vagy a műhelyiskola rugalmas tanulási formájába.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Valamennyi iskolában biztosított a rugalmas tanulás lehetősége felnőttek oktatása keretében.</a:t>
                      </a:r>
                      <a:endParaRPr lang="hu-HU" sz="1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40000"/>
                        <a:lumOff val="60000"/>
                        <a:alpha val="7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hu-HU" sz="1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40000"/>
                        <a:lumOff val="60000"/>
                        <a:alpha val="7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275219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7507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Kép 11">
            <a:extLst>
              <a:ext uri="{FF2B5EF4-FFF2-40B4-BE49-F238E27FC236}">
                <a16:creationId xmlns:a16="http://schemas.microsoft.com/office/drawing/2014/main" id="{BBB1E3B9-99C3-86AF-D793-CE584A1F885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0"/>
                    </a14:imgEffect>
                    <a14:imgEffect>
                      <a14:brightnessContrast bright="41000" contrast="-8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227" b="639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Google Shape;156;p1"/>
          <p:cNvPicPr preferRelativeResize="0">
            <a:picLocks noChangeAspect="1"/>
          </p:cNvPicPr>
          <p:nvPr/>
        </p:nvPicPr>
        <p:blipFill rotWithShape="1">
          <a:blip r:embed="rId4">
            <a:alphaModFix/>
          </a:blip>
          <a:srcRect r="50769"/>
          <a:stretch/>
        </p:blipFill>
        <p:spPr>
          <a:xfrm>
            <a:off x="11097755" y="115148"/>
            <a:ext cx="952500" cy="856402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Szövegdoboz 24"/>
          <p:cNvSpPr txBox="1"/>
          <p:nvPr/>
        </p:nvSpPr>
        <p:spPr>
          <a:xfrm>
            <a:off x="0" y="187778"/>
            <a:ext cx="1131590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4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2022/2023-AS TANÉV – BESZÁMOLÓ</a:t>
            </a:r>
          </a:p>
        </p:txBody>
      </p:sp>
      <p:sp>
        <p:nvSpPr>
          <p:cNvPr id="27" name="Téglalap 26"/>
          <p:cNvSpPr/>
          <p:nvPr/>
        </p:nvSpPr>
        <p:spPr>
          <a:xfrm>
            <a:off x="255154" y="1191491"/>
            <a:ext cx="11699423" cy="5495636"/>
          </a:xfrm>
          <a:prstGeom prst="rect">
            <a:avLst/>
          </a:prstGeom>
          <a:solidFill>
            <a:schemeClr val="bg1">
              <a:alpha val="29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graphicFrame>
        <p:nvGraphicFramePr>
          <p:cNvPr id="9" name="Tartalom helye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09745691"/>
              </p:ext>
            </p:extLst>
          </p:nvPr>
        </p:nvGraphicFramePr>
        <p:xfrm>
          <a:off x="6231310" y="2255305"/>
          <a:ext cx="5620708" cy="2587728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30955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251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1323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noProof="0" dirty="0"/>
                        <a:t>Iskola megnevezése</a:t>
                      </a:r>
                    </a:p>
                    <a:p>
                      <a:pPr rtl="0"/>
                      <a:endParaRPr lang="hu-HU" noProof="0" dirty="0"/>
                    </a:p>
                  </a:txBody>
                  <a:tcPr anchor="ctr">
                    <a:solidFill>
                      <a:schemeClr val="tx2">
                        <a:lumMod val="40000"/>
                        <a:lumOff val="60000"/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hu-HU" noProof="0" dirty="0"/>
                        <a:t>Dobbantó programban tanulók aránya</a:t>
                      </a:r>
                    </a:p>
                  </a:txBody>
                  <a:tcPr anchor="ctr">
                    <a:solidFill>
                      <a:schemeClr val="tx2">
                        <a:lumMod val="40000"/>
                        <a:lumOff val="60000"/>
                        <a:alpha val="51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9662">
                <a:tc>
                  <a:txBody>
                    <a:bodyPr/>
                    <a:lstStyle/>
                    <a:p>
                      <a:pPr algn="l" fontAlgn="ctr"/>
                      <a:r>
                        <a:rPr lang="hu-H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Nyíregyházi SZC Bencs László Szakképző Iskola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40000"/>
                        <a:lumOff val="60000"/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30,9%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40000"/>
                        <a:lumOff val="60000"/>
                        <a:alpha val="51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9662">
                <a:tc>
                  <a:txBody>
                    <a:bodyPr/>
                    <a:lstStyle/>
                    <a:p>
                      <a:pPr algn="l" fontAlgn="ctr"/>
                      <a:r>
                        <a:rPr lang="hu-H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Nyíregyházi SZC Teleki Blanka Szakképző Iskola és Kollégium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40000"/>
                        <a:lumOff val="60000"/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3%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40000"/>
                        <a:lumOff val="60000"/>
                        <a:alpha val="51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29662">
                <a:tc>
                  <a:txBody>
                    <a:bodyPr/>
                    <a:lstStyle/>
                    <a:p>
                      <a:pPr algn="l" fontAlgn="ctr"/>
                      <a:r>
                        <a:rPr lang="hu-H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Nyíregyházi SZC Tiszavasvári Szakképző Iskola és Kollégium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40000"/>
                        <a:lumOff val="60000"/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nem sikerült a beiskolázás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40000"/>
                        <a:lumOff val="60000"/>
                        <a:alpha val="51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11" name="Tartalom helye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81555153"/>
              </p:ext>
            </p:extLst>
          </p:nvPr>
        </p:nvGraphicFramePr>
        <p:xfrm>
          <a:off x="498735" y="3569339"/>
          <a:ext cx="5495152" cy="3002976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32209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741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82742">
                <a:tc>
                  <a:txBody>
                    <a:bodyPr/>
                    <a:lstStyle/>
                    <a:p>
                      <a:pPr rtl="0"/>
                      <a:r>
                        <a:rPr lang="hu-HU" noProof="0" dirty="0"/>
                        <a:t>Iskola megnevezése</a:t>
                      </a:r>
                    </a:p>
                  </a:txBody>
                  <a:tcPr anchor="ctr">
                    <a:solidFill>
                      <a:schemeClr val="tx2">
                        <a:lumMod val="40000"/>
                        <a:lumOff val="60000"/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hu-HU" noProof="0" dirty="0"/>
                        <a:t>Műhelyiskolában részszakmát szerzők aránya</a:t>
                      </a:r>
                    </a:p>
                  </a:txBody>
                  <a:tcPr anchor="ctr">
                    <a:solidFill>
                      <a:schemeClr val="tx2">
                        <a:lumMod val="40000"/>
                        <a:lumOff val="60000"/>
                        <a:alpha val="51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55230">
                <a:tc>
                  <a:txBody>
                    <a:bodyPr/>
                    <a:lstStyle/>
                    <a:p>
                      <a:pPr algn="l" fontAlgn="ctr"/>
                      <a:r>
                        <a:rPr lang="hu-H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Nyíregyházi SZC Bencs László Szakképző Iskola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40000"/>
                        <a:lumOff val="60000"/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42,5%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40000"/>
                        <a:lumOff val="60000"/>
                        <a:alpha val="51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79940">
                <a:tc>
                  <a:txBody>
                    <a:bodyPr/>
                    <a:lstStyle/>
                    <a:p>
                      <a:pPr algn="l" fontAlgn="ctr"/>
                      <a:r>
                        <a:rPr lang="hu-H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Nyíregyházi SZC Teleki Blanka Szakképző Iskola és Kollégium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40000"/>
                        <a:lumOff val="60000"/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53,3%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40000"/>
                        <a:lumOff val="60000"/>
                        <a:alpha val="51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85064">
                <a:tc>
                  <a:txBody>
                    <a:bodyPr/>
                    <a:lstStyle/>
                    <a:p>
                      <a:pPr algn="l" fontAlgn="ctr"/>
                      <a:r>
                        <a:rPr lang="hu-H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Nyíregyházi SZC Tiszavasvári Szakképző Iskola és Kollégium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40000"/>
                        <a:lumOff val="60000"/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50%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40000"/>
                        <a:lumOff val="60000"/>
                        <a:alpha val="51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13" name="Tartalom helye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25647730"/>
              </p:ext>
            </p:extLst>
          </p:nvPr>
        </p:nvGraphicFramePr>
        <p:xfrm>
          <a:off x="421518" y="1256581"/>
          <a:ext cx="5643428" cy="1932387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33069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3647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94270">
                <a:tc>
                  <a:txBody>
                    <a:bodyPr/>
                    <a:lstStyle/>
                    <a:p>
                      <a:pPr rtl="0"/>
                      <a:r>
                        <a:rPr lang="hu-HU" noProof="0" dirty="0"/>
                        <a:t>Iskola megnevezése</a:t>
                      </a:r>
                    </a:p>
                  </a:txBody>
                  <a:tcPr anchor="ctr">
                    <a:solidFill>
                      <a:schemeClr val="tx2">
                        <a:lumMod val="40000"/>
                        <a:lumOff val="60000"/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hu-HU" noProof="0" dirty="0"/>
                        <a:t>Orientációs osztályban tanulók aránya</a:t>
                      </a:r>
                    </a:p>
                  </a:txBody>
                  <a:tcPr anchor="ctr">
                    <a:solidFill>
                      <a:schemeClr val="tx2">
                        <a:lumMod val="40000"/>
                        <a:lumOff val="60000"/>
                        <a:alpha val="51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82707">
                <a:tc>
                  <a:txBody>
                    <a:bodyPr/>
                    <a:lstStyle/>
                    <a:p>
                      <a:pPr algn="l" fontAlgn="ctr"/>
                      <a:r>
                        <a:rPr lang="hu-H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Nyíregyházi SZC Bencs László Szakképző Iskola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40000"/>
                        <a:lumOff val="60000"/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9,2% 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40000"/>
                        <a:lumOff val="60000"/>
                        <a:alpha val="51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pPr algn="l" fontAlgn="ctr"/>
                      <a:r>
                        <a:rPr lang="hu-H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Nyíregyházi SZC Tiszavasvári Szakképző Iskola és Kollégium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40000"/>
                        <a:lumOff val="60000"/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nem sikerült a beiskolázás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40000"/>
                        <a:lumOff val="60000"/>
                        <a:alpha val="51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4" name="Szövegdoboz 13"/>
          <p:cNvSpPr txBox="1"/>
          <p:nvPr/>
        </p:nvSpPr>
        <p:spPr>
          <a:xfrm>
            <a:off x="6499246" y="5526553"/>
            <a:ext cx="2251201" cy="477054"/>
          </a:xfrm>
          <a:prstGeom prst="rect">
            <a:avLst/>
          </a:prstGeom>
          <a:solidFill>
            <a:schemeClr val="bg1">
              <a:alpha val="3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hu-HU" sz="2500" b="1" spc="-15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90500">
                    <a:schemeClr val="tx1">
                      <a:alpha val="47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Megállapítások</a:t>
            </a:r>
          </a:p>
        </p:txBody>
      </p:sp>
      <p:sp>
        <p:nvSpPr>
          <p:cNvPr id="15" name="Szövegdoboz 14"/>
          <p:cNvSpPr txBox="1"/>
          <p:nvPr/>
        </p:nvSpPr>
        <p:spPr>
          <a:xfrm>
            <a:off x="9255806" y="5526553"/>
            <a:ext cx="2456873" cy="477054"/>
          </a:xfrm>
          <a:prstGeom prst="rect">
            <a:avLst/>
          </a:prstGeom>
          <a:solidFill>
            <a:schemeClr val="bg1">
              <a:alpha val="3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hu-HU" sz="2500" b="1" spc="-15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90500">
                    <a:schemeClr val="tx1">
                      <a:alpha val="47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Javaslatok</a:t>
            </a:r>
          </a:p>
        </p:txBody>
      </p:sp>
    </p:spTree>
    <p:extLst>
      <p:ext uri="{BB962C8B-B14F-4D97-AF65-F5344CB8AC3E}">
        <p14:creationId xmlns:p14="http://schemas.microsoft.com/office/powerpoint/2010/main" val="4272147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7" grpId="0" animBg="1"/>
      <p:bldP spid="14" grpId="0" animBg="1"/>
      <p:bldP spid="1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25"/>
                    </a14:imgEffect>
                    <a14:imgEffect>
                      <a14:brightnessContrast bright="-26000" contrast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" y="0"/>
            <a:ext cx="12189993" cy="6858000"/>
          </a:xfrm>
          <a:prstGeom prst="rect">
            <a:avLst/>
          </a:prstGeom>
        </p:spPr>
      </p:pic>
      <p:pic>
        <p:nvPicPr>
          <p:cNvPr id="3" name="Google Shape;156;p1"/>
          <p:cNvPicPr preferRelativeResize="0">
            <a:picLocks noChangeAspect="1"/>
          </p:cNvPicPr>
          <p:nvPr/>
        </p:nvPicPr>
        <p:blipFill rotWithShape="1">
          <a:blip r:embed="rId4">
            <a:alphaModFix/>
          </a:blip>
          <a:srcRect r="50769"/>
          <a:stretch/>
        </p:blipFill>
        <p:spPr>
          <a:xfrm>
            <a:off x="11097755" y="115148"/>
            <a:ext cx="952500" cy="856402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Szövegdoboz 11"/>
          <p:cNvSpPr txBox="1"/>
          <p:nvPr/>
        </p:nvSpPr>
        <p:spPr>
          <a:xfrm>
            <a:off x="194373" y="107309"/>
            <a:ext cx="114416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0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241300">
                    <a:schemeClr val="tx1">
                      <a:alpha val="29000"/>
                    </a:schemeClr>
                  </a:glow>
                </a:effectLst>
                <a:latin typeface="Arial Black" panose="020B0A04020102020204" pitchFamily="34" charset="0"/>
              </a:rPr>
              <a:t>JÓ GYAKORLATOK A CENTRUMBAN</a:t>
            </a:r>
          </a:p>
        </p:txBody>
      </p:sp>
      <p:pic>
        <p:nvPicPr>
          <p:cNvPr id="14" name="Kép 13"/>
          <p:cNvPicPr>
            <a:picLocks noChangeAspect="1"/>
          </p:cNvPicPr>
          <p:nvPr/>
        </p:nvPicPr>
        <p:blipFill rotWithShape="1">
          <a:blip r:embed="rId5"/>
          <a:srcRect t="14773"/>
          <a:stretch/>
        </p:blipFill>
        <p:spPr>
          <a:xfrm rot="171870">
            <a:off x="8826422" y="1078801"/>
            <a:ext cx="3221534" cy="20568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Kép 14"/>
          <p:cNvPicPr>
            <a:picLocks noChangeAspect="1"/>
          </p:cNvPicPr>
          <p:nvPr/>
        </p:nvPicPr>
        <p:blipFill rotWithShape="1">
          <a:blip r:embed="rId6"/>
          <a:srcRect t="17944" b="9016"/>
          <a:stretch/>
        </p:blipFill>
        <p:spPr>
          <a:xfrm>
            <a:off x="6348957" y="926841"/>
            <a:ext cx="2428084" cy="23699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Kép 15"/>
          <p:cNvPicPr>
            <a:picLocks noChangeAspect="1"/>
          </p:cNvPicPr>
          <p:nvPr/>
        </p:nvPicPr>
        <p:blipFill rotWithShape="1">
          <a:blip r:embed="rId7"/>
          <a:srcRect t="16529"/>
          <a:stretch/>
        </p:blipFill>
        <p:spPr>
          <a:xfrm>
            <a:off x="5602388" y="2452583"/>
            <a:ext cx="3399663" cy="21283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Kép 16"/>
          <p:cNvPicPr>
            <a:picLocks noChangeAspect="1"/>
          </p:cNvPicPr>
          <p:nvPr/>
        </p:nvPicPr>
        <p:blipFill rotWithShape="1">
          <a:blip r:embed="rId8"/>
          <a:srcRect l="8363" t="26411" r="3088" b="8243"/>
          <a:stretch/>
        </p:blipFill>
        <p:spPr>
          <a:xfrm>
            <a:off x="6323411" y="4266797"/>
            <a:ext cx="2308143" cy="22771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Szövegdoboz 12"/>
          <p:cNvSpPr txBox="1"/>
          <p:nvPr/>
        </p:nvSpPr>
        <p:spPr>
          <a:xfrm>
            <a:off x="123069" y="973142"/>
            <a:ext cx="6154584" cy="5632311"/>
          </a:xfrm>
          <a:prstGeom prst="rect">
            <a:avLst/>
          </a:prstGeom>
          <a:solidFill>
            <a:schemeClr val="bg1">
              <a:lumMod val="65000"/>
              <a:alpha val="37000"/>
            </a:schemeClr>
          </a:solidFill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hu-HU" sz="2400" spc="-15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90500">
                    <a:schemeClr val="tx1">
                      <a:alpha val="47000"/>
                    </a:schemeClr>
                  </a:glow>
                </a:effectLst>
                <a:latin typeface="Arial Black" panose="020B0A04020102020204" pitchFamily="34" charset="0"/>
              </a:rPr>
              <a:t>Job </a:t>
            </a:r>
            <a:r>
              <a:rPr lang="hu-HU" sz="2400" spc="-150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90500">
                    <a:schemeClr val="tx1">
                      <a:alpha val="47000"/>
                    </a:schemeClr>
                  </a:glow>
                </a:effectLst>
                <a:latin typeface="Arial Black" panose="020B0A04020102020204" pitchFamily="34" charset="0"/>
              </a:rPr>
              <a:t>shadowing</a:t>
            </a:r>
            <a:r>
              <a:rPr lang="hu-HU" sz="2400" spc="-15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90500">
                    <a:schemeClr val="tx1">
                      <a:alpha val="47000"/>
                    </a:schemeClr>
                  </a:glow>
                </a:effectLst>
                <a:latin typeface="Arial Black" panose="020B0A04020102020204" pitchFamily="34" charset="0"/>
              </a:rPr>
              <a:t> - Üzemlátogatások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hu-HU" sz="2400" spc="-15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90500">
                    <a:schemeClr val="tx1">
                      <a:alpha val="47000"/>
                    </a:schemeClr>
                  </a:glow>
                </a:effectLst>
                <a:latin typeface="Arial Black" panose="020B0A04020102020204" pitchFamily="34" charset="0"/>
              </a:rPr>
              <a:t>Pályaorientáció (toborzás)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hu-HU" sz="2400" spc="-15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90500">
                    <a:schemeClr val="tx1">
                      <a:alpha val="47000"/>
                    </a:schemeClr>
                  </a:glow>
                </a:effectLst>
                <a:latin typeface="Arial Black" panose="020B0A04020102020204" pitchFamily="34" charset="0"/>
              </a:rPr>
              <a:t>Készségfejlesztés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hu-HU" sz="2400" spc="-15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90500">
                    <a:schemeClr val="tx1">
                      <a:alpha val="47000"/>
                    </a:schemeClr>
                  </a:glow>
                </a:effectLst>
                <a:latin typeface="Arial Black" panose="020B0A04020102020204" pitchFamily="34" charset="0"/>
              </a:rPr>
              <a:t>Projektoktatás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hu-HU" sz="2400" spc="-15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90500">
                    <a:schemeClr val="tx1">
                      <a:alpha val="47000"/>
                    </a:schemeClr>
                  </a:glow>
                </a:effectLst>
                <a:latin typeface="Arial Black" panose="020B0A04020102020204" pitchFamily="34" charset="0"/>
              </a:rPr>
              <a:t>80 nap alatt a Föld körül projekt  – kompetenciafejlesztés, szakmai fejlődés (Dobbantó)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hu-HU" sz="2400" spc="-15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90500">
                    <a:schemeClr val="tx1">
                      <a:alpha val="47000"/>
                    </a:schemeClr>
                  </a:glow>
                </a:effectLst>
                <a:latin typeface="Arial Black" panose="020B0A04020102020204" pitchFamily="34" charset="0"/>
              </a:rPr>
              <a:t>Tudásmegosztás - Országos konferenciák, Regionális </a:t>
            </a:r>
            <a:r>
              <a:rPr lang="hu-HU" sz="2400" spc="-150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90500">
                    <a:schemeClr val="tx1">
                      <a:alpha val="47000"/>
                    </a:schemeClr>
                  </a:glow>
                </a:effectLst>
                <a:latin typeface="Arial Black" panose="020B0A04020102020204" pitchFamily="34" charset="0"/>
              </a:rPr>
              <a:t>workshop</a:t>
            </a:r>
            <a:r>
              <a:rPr lang="hu-HU" sz="2400" spc="-15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90500">
                    <a:schemeClr val="tx1">
                      <a:alpha val="47000"/>
                    </a:schemeClr>
                  </a:glow>
                </a:effectLst>
                <a:latin typeface="Arial Black" panose="020B0A04020102020204" pitchFamily="34" charset="0"/>
              </a:rPr>
              <a:t> és verseny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hu-HU" sz="2400" spc="-15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90500">
                    <a:schemeClr val="tx1">
                      <a:alpha val="47000"/>
                    </a:schemeClr>
                  </a:glow>
                </a:effectLst>
                <a:latin typeface="Arial Black" panose="020B0A04020102020204" pitchFamily="34" charset="0"/>
              </a:rPr>
              <a:t>IKK szakértő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hu-HU" sz="2400" spc="-15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90500">
                    <a:schemeClr val="tx1">
                      <a:alpha val="47000"/>
                    </a:schemeClr>
                  </a:glow>
                </a:effectLst>
                <a:latin typeface="Arial Black" panose="020B0A04020102020204" pitchFamily="34" charset="0"/>
              </a:rPr>
              <a:t>Nyertes Erasmus+ pályázat (Műhelyiskola)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hu-HU" sz="2400" spc="-15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90500">
                    <a:schemeClr val="tx1">
                      <a:alpha val="47000"/>
                    </a:schemeClr>
                  </a:glow>
                </a:effectLst>
                <a:latin typeface="Arial Black" panose="020B0A04020102020204" pitchFamily="34" charset="0"/>
              </a:rPr>
              <a:t>Modern tanulási környezet – Orientációs terem</a:t>
            </a: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7449" y="3399216"/>
            <a:ext cx="3427652" cy="2313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087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7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5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20"/>
                    </a14:imgEffect>
                    <a14:imgEffect>
                      <a14:brightnessContrast bright="-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8" t="5354" r="311" b="10383"/>
          <a:stretch/>
        </p:blipFill>
        <p:spPr>
          <a:xfrm>
            <a:off x="0" y="0"/>
            <a:ext cx="12211050" cy="6896101"/>
          </a:xfrm>
          <a:prstGeom prst="rect">
            <a:avLst/>
          </a:prstGeom>
        </p:spPr>
      </p:pic>
      <p:pic>
        <p:nvPicPr>
          <p:cNvPr id="3" name="Google Shape;156;p1"/>
          <p:cNvPicPr preferRelativeResize="0">
            <a:picLocks noChangeAspect="1"/>
          </p:cNvPicPr>
          <p:nvPr/>
        </p:nvPicPr>
        <p:blipFill rotWithShape="1">
          <a:blip r:embed="rId4">
            <a:alphaModFix/>
          </a:blip>
          <a:srcRect r="50769"/>
          <a:stretch/>
        </p:blipFill>
        <p:spPr>
          <a:xfrm>
            <a:off x="11097755" y="115148"/>
            <a:ext cx="952500" cy="856402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Szövegdoboz 12"/>
          <p:cNvSpPr txBox="1"/>
          <p:nvPr/>
        </p:nvSpPr>
        <p:spPr>
          <a:xfrm>
            <a:off x="1721825" y="143882"/>
            <a:ext cx="82571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600" spc="-15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90500">
                    <a:schemeClr val="tx1">
                      <a:alpha val="47000"/>
                    </a:schemeClr>
                  </a:glow>
                </a:effectLst>
                <a:latin typeface="Arial Black" panose="020B0A04020102020204" pitchFamily="34" charset="0"/>
              </a:rPr>
              <a:t>MÓDSZEREINK, ELVEINK</a:t>
            </a:r>
          </a:p>
        </p:txBody>
      </p:sp>
      <p:sp>
        <p:nvSpPr>
          <p:cNvPr id="18" name="Szövegdoboz 17"/>
          <p:cNvSpPr txBox="1"/>
          <p:nvPr/>
        </p:nvSpPr>
        <p:spPr>
          <a:xfrm>
            <a:off x="1638698" y="1057467"/>
            <a:ext cx="8721958" cy="5529719"/>
          </a:xfrm>
          <a:prstGeom prst="rect">
            <a:avLst/>
          </a:prstGeom>
          <a:solidFill>
            <a:schemeClr val="tx1">
              <a:alpha val="43000"/>
            </a:schemeClr>
          </a:solidFill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1600"/>
              </a:spcAft>
              <a:buFont typeface="Arial" panose="020B0604020202020204" pitchFamily="34" charset="0"/>
              <a:buChar char="•"/>
            </a:pPr>
            <a:r>
              <a:rPr lang="hu-HU" sz="2600" b="1" spc="-15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90500">
                    <a:schemeClr val="tx1">
                      <a:alpha val="47000"/>
                    </a:schemeClr>
                  </a:glo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HETI PROJEKTMEGBESZÉLÉS</a:t>
            </a:r>
          </a:p>
          <a:p>
            <a:pPr marL="457200" indent="-457200">
              <a:spcAft>
                <a:spcPts val="1600"/>
              </a:spcAft>
              <a:buFont typeface="Arial" panose="020B0604020202020204" pitchFamily="34" charset="0"/>
              <a:buChar char="•"/>
            </a:pPr>
            <a:r>
              <a:rPr lang="hu-HU" sz="2600" b="1" spc="-15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90500">
                    <a:schemeClr val="tx1">
                      <a:alpha val="47000"/>
                    </a:schemeClr>
                  </a:glo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MENTORÁLÁS:</a:t>
            </a:r>
            <a:br>
              <a:rPr lang="hu-HU" sz="2600" b="1" spc="-15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90500">
                    <a:schemeClr val="tx1">
                      <a:alpha val="47000"/>
                    </a:schemeClr>
                  </a:glo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hu-HU" sz="2600" b="1" spc="-15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90500">
                    <a:schemeClr val="tx1">
                      <a:alpha val="47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egyéni életút figyelemmel kísérése, segítés</a:t>
            </a:r>
          </a:p>
          <a:p>
            <a:pPr marL="457200" indent="-457200">
              <a:spcAft>
                <a:spcPts val="1600"/>
              </a:spcAft>
              <a:buFont typeface="Arial" panose="020B0604020202020204" pitchFamily="34" charset="0"/>
              <a:buChar char="•"/>
            </a:pPr>
            <a:r>
              <a:rPr lang="hu-HU" sz="2600" b="1" spc="-15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90500">
                    <a:schemeClr val="tx1">
                      <a:alpha val="47000"/>
                    </a:schemeClr>
                  </a:glo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SZEMÉLYKÖZPONTÚ TÁMOGATÁS:</a:t>
            </a:r>
            <a:br>
              <a:rPr lang="hu-HU" sz="2600" b="1" spc="-15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90500">
                    <a:schemeClr val="tx1">
                      <a:alpha val="47000"/>
                    </a:schemeClr>
                  </a:glo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hu-HU" sz="2600" b="1" spc="-15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90500">
                    <a:schemeClr val="tx1">
                      <a:alpha val="47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egyéni szükségletekhez, fejlődési igényekhez igazodunk</a:t>
            </a:r>
          </a:p>
          <a:p>
            <a:pPr marL="457200" indent="-457200">
              <a:spcAft>
                <a:spcPts val="1600"/>
              </a:spcAft>
              <a:buFont typeface="Arial" panose="020B0604020202020204" pitchFamily="34" charset="0"/>
              <a:buChar char="•"/>
            </a:pPr>
            <a:r>
              <a:rPr lang="hu-HU" sz="2600" b="1" spc="-15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90500">
                    <a:schemeClr val="tx1">
                      <a:alpha val="47000"/>
                    </a:schemeClr>
                  </a:glo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ÉLETPÁLYA ÉPÍTÉS</a:t>
            </a:r>
          </a:p>
          <a:p>
            <a:pPr marL="457200" indent="-457200">
              <a:spcAft>
                <a:spcPts val="1600"/>
              </a:spcAft>
              <a:buFont typeface="Arial" panose="020B0604020202020204" pitchFamily="34" charset="0"/>
              <a:buChar char="•"/>
            </a:pPr>
            <a:r>
              <a:rPr lang="hu-HU" sz="2600" b="1" spc="-15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90500">
                    <a:schemeClr val="tx1">
                      <a:alpha val="47000"/>
                    </a:schemeClr>
                  </a:glo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SZOCIALIZÁCIÓ</a:t>
            </a:r>
          </a:p>
          <a:p>
            <a:pPr marL="457200" indent="-457200">
              <a:spcAft>
                <a:spcPts val="1600"/>
              </a:spcAft>
              <a:buFont typeface="Arial" panose="020B0604020202020204" pitchFamily="34" charset="0"/>
              <a:buChar char="•"/>
            </a:pPr>
            <a:r>
              <a:rPr lang="hu-HU" sz="2600" b="1" spc="-15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90500">
                    <a:schemeClr val="tx1">
                      <a:alpha val="47000"/>
                    </a:schemeClr>
                  </a:glo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TÜRELEM, EMPÁTIA, GYERMEKSZERETET</a:t>
            </a:r>
          </a:p>
          <a:p>
            <a:pPr marL="457200" indent="-457200">
              <a:spcAft>
                <a:spcPts val="1600"/>
              </a:spcAft>
              <a:buFont typeface="Arial" panose="020B0604020202020204" pitchFamily="34" charset="0"/>
              <a:buChar char="•"/>
            </a:pPr>
            <a:r>
              <a:rPr lang="hu-HU" sz="2600" b="1" spc="-15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90500">
                    <a:schemeClr val="tx1">
                      <a:alpha val="47000"/>
                    </a:schemeClr>
                  </a:glo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 MÓDSZERTANILAG BEVÁLT NAPINDÍTÁS :</a:t>
            </a:r>
            <a:br>
              <a:rPr lang="hu-HU" sz="2600" b="1" spc="-15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90500">
                    <a:schemeClr val="tx1">
                      <a:alpha val="47000"/>
                    </a:schemeClr>
                  </a:glo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hu-HU" sz="2600" b="1" spc="-15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90500">
                    <a:schemeClr val="tx1">
                      <a:alpha val="47000"/>
                    </a:schemeClr>
                  </a:glo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 közös reggelikészítés, beszélgető kör</a:t>
            </a:r>
          </a:p>
        </p:txBody>
      </p:sp>
    </p:spTree>
    <p:extLst>
      <p:ext uri="{BB962C8B-B14F-4D97-AF65-F5344CB8AC3E}">
        <p14:creationId xmlns:p14="http://schemas.microsoft.com/office/powerpoint/2010/main" val="2798155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8" grpId="0" uiExpand="1" build="p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12"/>
                    </a14:imgEffect>
                    <a14:imgEffect>
                      <a14:brightnessContrast bright="-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87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Google Shape;156;p1"/>
          <p:cNvPicPr preferRelativeResize="0">
            <a:picLocks noChangeAspect="1"/>
          </p:cNvPicPr>
          <p:nvPr/>
        </p:nvPicPr>
        <p:blipFill rotWithShape="1">
          <a:blip r:embed="rId4">
            <a:alphaModFix/>
          </a:blip>
          <a:srcRect r="50769"/>
          <a:stretch/>
        </p:blipFill>
        <p:spPr>
          <a:xfrm>
            <a:off x="11097755" y="115148"/>
            <a:ext cx="952500" cy="856402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Szövegdoboz 12"/>
          <p:cNvSpPr txBox="1"/>
          <p:nvPr/>
        </p:nvSpPr>
        <p:spPr>
          <a:xfrm>
            <a:off x="1721825" y="143882"/>
            <a:ext cx="82571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600" spc="-15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90500">
                    <a:schemeClr val="tx1">
                      <a:alpha val="47000"/>
                    </a:schemeClr>
                  </a:glow>
                </a:effectLst>
                <a:latin typeface="Arial Black" panose="020B0A04020102020204" pitchFamily="34" charset="0"/>
              </a:rPr>
              <a:t>SEGÍTŐ SZAKEMBEREK</a:t>
            </a:r>
          </a:p>
        </p:txBody>
      </p:sp>
      <p:sp>
        <p:nvSpPr>
          <p:cNvPr id="18" name="Szövegdoboz 17"/>
          <p:cNvSpPr txBox="1"/>
          <p:nvPr/>
        </p:nvSpPr>
        <p:spPr>
          <a:xfrm>
            <a:off x="222820" y="5591387"/>
            <a:ext cx="5132484" cy="477054"/>
          </a:xfrm>
          <a:prstGeom prst="rect">
            <a:avLst/>
          </a:prstGeom>
          <a:solidFill>
            <a:schemeClr val="tx1">
              <a:alpha val="43000"/>
            </a:schemeClr>
          </a:solidFill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hu-HU" sz="2500" b="1" spc="-15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90500">
                    <a:schemeClr val="tx1">
                      <a:alpha val="47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Civil szervezetek</a:t>
            </a:r>
          </a:p>
        </p:txBody>
      </p:sp>
      <p:sp>
        <p:nvSpPr>
          <p:cNvPr id="9" name="Szövegdoboz 8"/>
          <p:cNvSpPr txBox="1"/>
          <p:nvPr/>
        </p:nvSpPr>
        <p:spPr>
          <a:xfrm>
            <a:off x="222820" y="1831890"/>
            <a:ext cx="5132484" cy="477054"/>
          </a:xfrm>
          <a:prstGeom prst="rect">
            <a:avLst/>
          </a:prstGeom>
          <a:solidFill>
            <a:schemeClr val="tx1">
              <a:alpha val="43000"/>
            </a:schemeClr>
          </a:solidFill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hu-HU" sz="2500" b="1" spc="-15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90500">
                    <a:schemeClr val="tx1">
                      <a:alpha val="47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Iskolapszichológus</a:t>
            </a:r>
          </a:p>
        </p:txBody>
      </p:sp>
      <p:sp>
        <p:nvSpPr>
          <p:cNvPr id="10" name="Szövegdoboz 9"/>
          <p:cNvSpPr txBox="1"/>
          <p:nvPr/>
        </p:nvSpPr>
        <p:spPr>
          <a:xfrm>
            <a:off x="222820" y="2467640"/>
            <a:ext cx="5132484" cy="477054"/>
          </a:xfrm>
          <a:prstGeom prst="rect">
            <a:avLst/>
          </a:prstGeom>
          <a:solidFill>
            <a:schemeClr val="tx1">
              <a:alpha val="43000"/>
            </a:schemeClr>
          </a:solidFill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hu-HU" sz="2500" b="1" spc="-15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90500">
                    <a:schemeClr val="tx1">
                      <a:alpha val="47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Óvodai és iskolai szociális segítő</a:t>
            </a:r>
          </a:p>
        </p:txBody>
      </p:sp>
      <p:sp>
        <p:nvSpPr>
          <p:cNvPr id="11" name="Szövegdoboz 10"/>
          <p:cNvSpPr txBox="1"/>
          <p:nvPr/>
        </p:nvSpPr>
        <p:spPr>
          <a:xfrm>
            <a:off x="222820" y="3095725"/>
            <a:ext cx="5132484" cy="477054"/>
          </a:xfrm>
          <a:prstGeom prst="rect">
            <a:avLst/>
          </a:prstGeom>
          <a:solidFill>
            <a:schemeClr val="tx1">
              <a:alpha val="43000"/>
            </a:schemeClr>
          </a:solidFill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hu-HU" sz="2500" b="1" spc="-15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90500">
                    <a:schemeClr val="tx1">
                      <a:alpha val="47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Iskolaőr</a:t>
            </a:r>
          </a:p>
        </p:txBody>
      </p:sp>
      <p:sp>
        <p:nvSpPr>
          <p:cNvPr id="12" name="Szövegdoboz 11"/>
          <p:cNvSpPr txBox="1"/>
          <p:nvPr/>
        </p:nvSpPr>
        <p:spPr>
          <a:xfrm>
            <a:off x="222820" y="3716547"/>
            <a:ext cx="5132484" cy="477054"/>
          </a:xfrm>
          <a:prstGeom prst="rect">
            <a:avLst/>
          </a:prstGeom>
          <a:solidFill>
            <a:schemeClr val="tx1">
              <a:alpha val="43000"/>
            </a:schemeClr>
          </a:solidFill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hu-HU" sz="2500" b="1" spc="-15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90500">
                    <a:schemeClr val="tx1">
                      <a:alpha val="47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Gyógypedagógus</a:t>
            </a:r>
          </a:p>
        </p:txBody>
      </p:sp>
      <p:sp>
        <p:nvSpPr>
          <p:cNvPr id="14" name="Szövegdoboz 13"/>
          <p:cNvSpPr txBox="1"/>
          <p:nvPr/>
        </p:nvSpPr>
        <p:spPr>
          <a:xfrm>
            <a:off x="222820" y="4348445"/>
            <a:ext cx="5132484" cy="477054"/>
          </a:xfrm>
          <a:prstGeom prst="rect">
            <a:avLst/>
          </a:prstGeom>
          <a:solidFill>
            <a:schemeClr val="tx1">
              <a:alpha val="43000"/>
            </a:schemeClr>
          </a:solidFill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hu-HU" sz="2500" b="1" spc="-15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90500">
                    <a:schemeClr val="tx1">
                      <a:alpha val="47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Fejlesztőpedagógus</a:t>
            </a:r>
          </a:p>
        </p:txBody>
      </p:sp>
      <p:sp>
        <p:nvSpPr>
          <p:cNvPr id="15" name="Szövegdoboz 14"/>
          <p:cNvSpPr txBox="1"/>
          <p:nvPr/>
        </p:nvSpPr>
        <p:spPr>
          <a:xfrm>
            <a:off x="222820" y="4980137"/>
            <a:ext cx="5132484" cy="477054"/>
          </a:xfrm>
          <a:prstGeom prst="rect">
            <a:avLst/>
          </a:prstGeom>
          <a:solidFill>
            <a:schemeClr val="tx1">
              <a:alpha val="43000"/>
            </a:schemeClr>
          </a:solidFill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hu-HU" sz="2500" b="1" spc="-15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90500">
                    <a:schemeClr val="tx1">
                      <a:alpha val="47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Szociálpedagógus</a:t>
            </a:r>
          </a:p>
        </p:txBody>
      </p:sp>
      <p:pic>
        <p:nvPicPr>
          <p:cNvPr id="17" name="Kép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00513" y="1623744"/>
            <a:ext cx="2949272" cy="36882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9" name="Szövegdoboz 18"/>
          <p:cNvSpPr txBox="1"/>
          <p:nvPr/>
        </p:nvSpPr>
        <p:spPr>
          <a:xfrm>
            <a:off x="222820" y="1177663"/>
            <a:ext cx="5132484" cy="477054"/>
          </a:xfrm>
          <a:prstGeom prst="rect">
            <a:avLst/>
          </a:prstGeom>
          <a:solidFill>
            <a:schemeClr val="tx1">
              <a:alpha val="43000"/>
            </a:schemeClr>
          </a:solidFill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hu-HU" sz="2500" b="1" spc="-15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90500">
                    <a:schemeClr val="tx1">
                      <a:alpha val="47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Centrum „kis szakszolgálat”</a:t>
            </a:r>
          </a:p>
        </p:txBody>
      </p:sp>
      <p:pic>
        <p:nvPicPr>
          <p:cNvPr id="16" name="Kép 15"/>
          <p:cNvPicPr>
            <a:picLocks noChangeAspect="1"/>
          </p:cNvPicPr>
          <p:nvPr/>
        </p:nvPicPr>
        <p:blipFill rotWithShape="1">
          <a:blip r:embed="rId6"/>
          <a:srcRect l="22935" r="13674"/>
          <a:stretch/>
        </p:blipFill>
        <p:spPr>
          <a:xfrm>
            <a:off x="5267563" y="1101273"/>
            <a:ext cx="3864702" cy="25720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" name="Kép 19"/>
          <p:cNvPicPr>
            <a:picLocks noChangeAspect="1"/>
          </p:cNvPicPr>
          <p:nvPr/>
        </p:nvPicPr>
        <p:blipFill rotWithShape="1">
          <a:blip r:embed="rId7"/>
          <a:srcRect t="7327"/>
          <a:stretch/>
        </p:blipFill>
        <p:spPr>
          <a:xfrm rot="21439634">
            <a:off x="4924969" y="3678715"/>
            <a:ext cx="4008426" cy="27877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75390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5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75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25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75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8" grpId="0" animBg="1"/>
      <p:bldP spid="9" grpId="0" animBg="1"/>
      <p:bldP spid="10" grpId="0" animBg="1"/>
      <p:bldP spid="11" grpId="0" animBg="1"/>
      <p:bldP spid="12" grpId="0" animBg="1"/>
      <p:bldP spid="14" grpId="0" animBg="1"/>
      <p:bldP spid="15" grpId="0" animBg="1"/>
      <p:bldP spid="1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Kép 11">
            <a:extLst>
              <a:ext uri="{FF2B5EF4-FFF2-40B4-BE49-F238E27FC236}">
                <a16:creationId xmlns:a16="http://schemas.microsoft.com/office/drawing/2014/main" id="{BBB1E3B9-99C3-86AF-D793-CE584A1F885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0"/>
                    </a14:imgEffect>
                    <a14:imgEffect>
                      <a14:brightnessContrast bright="41000" contrast="-8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227" b="639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Google Shape;156;p1"/>
          <p:cNvPicPr preferRelativeResize="0">
            <a:picLocks noChangeAspect="1"/>
          </p:cNvPicPr>
          <p:nvPr/>
        </p:nvPicPr>
        <p:blipFill rotWithShape="1">
          <a:blip r:embed="rId4">
            <a:alphaModFix/>
          </a:blip>
          <a:srcRect r="50769"/>
          <a:stretch/>
        </p:blipFill>
        <p:spPr>
          <a:xfrm>
            <a:off x="11097755" y="115148"/>
            <a:ext cx="952500" cy="856402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Szövegdoboz 24"/>
          <p:cNvSpPr txBox="1"/>
          <p:nvPr/>
        </p:nvSpPr>
        <p:spPr>
          <a:xfrm>
            <a:off x="147782" y="261843"/>
            <a:ext cx="1011751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44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Együttműködések Nyíregyházán</a:t>
            </a:r>
          </a:p>
        </p:txBody>
      </p:sp>
      <p:sp>
        <p:nvSpPr>
          <p:cNvPr id="8" name="Szövegdoboz 7"/>
          <p:cNvSpPr txBox="1"/>
          <p:nvPr/>
        </p:nvSpPr>
        <p:spPr>
          <a:xfrm>
            <a:off x="131440" y="1069879"/>
            <a:ext cx="7442001" cy="5632311"/>
          </a:xfrm>
          <a:prstGeom prst="rect">
            <a:avLst/>
          </a:prstGeom>
          <a:solidFill>
            <a:schemeClr val="bg1">
              <a:alpha val="20000"/>
            </a:schemeClr>
          </a:solidFill>
        </p:spPr>
        <p:txBody>
          <a:bodyPr wrap="square" rtlCol="0">
            <a:spAutoFit/>
          </a:bodyPr>
          <a:lstStyle/>
          <a:p>
            <a:pPr marL="571500" indent="-5715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hu-HU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90500">
                    <a:schemeClr val="tx1">
                      <a:alpha val="47000"/>
                    </a:schemeClr>
                  </a:glow>
                </a:effectLst>
                <a:latin typeface="Arial Black" panose="020B0A04020102020204" pitchFamily="34" charset="0"/>
              </a:rPr>
              <a:t>Nyíregyházi Foglalkoztatási Paktum – munkacsoportok</a:t>
            </a:r>
          </a:p>
          <a:p>
            <a:pPr marL="571500" indent="-5715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hu-HU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90500">
                    <a:schemeClr val="tx1">
                      <a:alpha val="47000"/>
                    </a:schemeClr>
                  </a:glow>
                </a:effectLst>
                <a:latin typeface="Arial Black" panose="020B0A04020102020204" pitchFamily="34" charset="0"/>
              </a:rPr>
              <a:t>Szabolcs-Szatmár-Bereg Vármegyei Kormányhivatal - Foglalkoztatási Főosztály</a:t>
            </a:r>
          </a:p>
          <a:p>
            <a:pPr marL="571500" indent="-5715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hu-HU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90500">
                    <a:schemeClr val="tx1">
                      <a:alpha val="47000"/>
                    </a:schemeClr>
                  </a:glow>
                </a:effectLst>
                <a:latin typeface="Arial Black" panose="020B0A04020102020204" pitchFamily="34" charset="0"/>
              </a:rPr>
              <a:t>Nyíregyházi Család- és Gyermekjóléti Központ</a:t>
            </a:r>
          </a:p>
          <a:p>
            <a:pPr marL="571500" indent="-5715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hu-HU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90500">
                    <a:schemeClr val="tx1">
                      <a:alpha val="47000"/>
                    </a:schemeClr>
                  </a:glow>
                </a:effectLst>
                <a:latin typeface="Arial Black" panose="020B0A04020102020204" pitchFamily="34" charset="0"/>
              </a:rPr>
              <a:t>Esetmenedzserek  </a:t>
            </a:r>
          </a:p>
          <a:p>
            <a:pPr marL="571500" indent="-5715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hu-HU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90500">
                    <a:schemeClr val="tx1">
                      <a:alpha val="47000"/>
                    </a:schemeClr>
                  </a:glow>
                </a:effectLst>
                <a:latin typeface="Arial Black" panose="020B0A04020102020204" pitchFamily="34" charset="0"/>
              </a:rPr>
              <a:t>Óvodai és iskolai szociális segítők </a:t>
            </a:r>
          </a:p>
          <a:p>
            <a:pPr marL="571500" indent="-5715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hu-HU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90500">
                    <a:schemeClr val="tx1">
                      <a:alpha val="47000"/>
                    </a:schemeClr>
                  </a:glow>
                </a:effectLst>
                <a:latin typeface="Arial Black" panose="020B0A04020102020204" pitchFamily="34" charset="0"/>
              </a:rPr>
              <a:t>Családsegítő szolgálatok</a:t>
            </a:r>
          </a:p>
          <a:p>
            <a:pPr marL="571500" indent="-5715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hu-HU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90500">
                    <a:schemeClr val="tx1">
                      <a:alpha val="47000"/>
                    </a:schemeClr>
                  </a:glow>
                </a:effectLst>
                <a:latin typeface="Arial Black" panose="020B0A04020102020204" pitchFamily="34" charset="0"/>
              </a:rPr>
              <a:t>Sz</a:t>
            </a:r>
            <a:r>
              <a:rPr lang="hu-HU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90500">
                    <a:schemeClr val="tx1">
                      <a:alpha val="47000"/>
                    </a:schemeClr>
                  </a:glow>
                </a:effectLst>
                <a:latin typeface="Arial Black" panose="020B0A04020102020204" pitchFamily="34" charset="0"/>
              </a:rPr>
              <a:t>-</a:t>
            </a:r>
            <a:r>
              <a:rPr lang="hu-HU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90500">
                    <a:schemeClr val="tx1">
                      <a:alpha val="47000"/>
                    </a:schemeClr>
                  </a:glow>
                </a:effectLst>
                <a:latin typeface="Arial Black" panose="020B0A04020102020204" pitchFamily="34" charset="0"/>
              </a:rPr>
              <a:t>Sz</a:t>
            </a:r>
            <a:r>
              <a:rPr lang="hu-HU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90500">
                    <a:schemeClr val="tx1">
                      <a:alpha val="47000"/>
                    </a:schemeClr>
                  </a:glow>
                </a:effectLst>
                <a:latin typeface="Arial Black" panose="020B0A04020102020204" pitchFamily="34" charset="0"/>
              </a:rPr>
              <a:t>-B </a:t>
            </a:r>
            <a:r>
              <a:rPr lang="hu-HU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90500">
                    <a:schemeClr val="tx1">
                      <a:alpha val="47000"/>
                    </a:schemeClr>
                  </a:glow>
                </a:effectLst>
                <a:latin typeface="Arial Black" panose="020B0A04020102020204" pitchFamily="34" charset="0"/>
              </a:rPr>
              <a:t>vm</a:t>
            </a:r>
            <a:r>
              <a:rPr lang="hu-HU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90500">
                    <a:schemeClr val="tx1">
                      <a:alpha val="47000"/>
                    </a:schemeClr>
                  </a:glow>
                </a:effectLst>
                <a:latin typeface="Arial Black" panose="020B0A04020102020204" pitchFamily="34" charset="0"/>
              </a:rPr>
              <a:t>. Gyermekvédelmi Igazgatóság és Területi Gyermekvédelmi Szakszolgálat</a:t>
            </a:r>
          </a:p>
          <a:p>
            <a:pPr marL="571500" indent="-5715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hu-HU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90500">
                    <a:schemeClr val="tx1">
                      <a:alpha val="47000"/>
                    </a:schemeClr>
                  </a:glow>
                </a:effectLst>
                <a:latin typeface="Arial Black" panose="020B0A04020102020204" pitchFamily="34" charset="0"/>
              </a:rPr>
              <a:t>Kelet-Magyarországi Református Gyermekvédelmi Központ Nevelőszülői Hálózat</a:t>
            </a:r>
          </a:p>
          <a:p>
            <a:pPr marL="571500" indent="-5715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hu-HU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90500">
                    <a:schemeClr val="tx1">
                      <a:alpha val="47000"/>
                    </a:schemeClr>
                  </a:glow>
                </a:effectLst>
                <a:latin typeface="Arial Black" panose="020B0A04020102020204" pitchFamily="34" charset="0"/>
              </a:rPr>
              <a:t>Szent Lukács Görögkatolikus Gyermekvédelmi Központ Nevelőszülői Hálózat</a:t>
            </a:r>
          </a:p>
          <a:p>
            <a:pPr marL="571500" indent="-5715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hu-HU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90500">
                    <a:schemeClr val="tx1">
                      <a:alpha val="47000"/>
                    </a:schemeClr>
                  </a:glow>
                </a:effectLst>
                <a:latin typeface="Arial Black" panose="020B0A04020102020204" pitchFamily="34" charset="0"/>
              </a:rPr>
              <a:t>Általános Iskolák</a:t>
            </a:r>
          </a:p>
        </p:txBody>
      </p:sp>
      <p:pic>
        <p:nvPicPr>
          <p:cNvPr id="11" name="Kép 10">
            <a:extLst>
              <a:ext uri="{FF2B5EF4-FFF2-40B4-BE49-F238E27FC236}">
                <a16:creationId xmlns:a16="http://schemas.microsoft.com/office/drawing/2014/main" id="{00D17196-C461-D0A5-5A80-77B1CF2F696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" contras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894" t="20321" r="35181" b="15753"/>
          <a:stretch/>
        </p:blipFill>
        <p:spPr>
          <a:xfrm flipH="1">
            <a:off x="9216186" y="2058918"/>
            <a:ext cx="1404293" cy="2401200"/>
          </a:xfrm>
          <a:prstGeom prst="rect">
            <a:avLst/>
          </a:prstGeom>
        </p:spPr>
      </p:pic>
      <p:pic>
        <p:nvPicPr>
          <p:cNvPr id="13" name="Kép 12">
            <a:extLst>
              <a:ext uri="{FF2B5EF4-FFF2-40B4-BE49-F238E27FC236}">
                <a16:creationId xmlns:a16="http://schemas.microsoft.com/office/drawing/2014/main" id="{EE2D5117-E111-68CD-32BB-3052557B530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" contras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547" t="20321" r="4529" b="15753"/>
          <a:stretch/>
        </p:blipFill>
        <p:spPr>
          <a:xfrm flipH="1">
            <a:off x="10694827" y="3040622"/>
            <a:ext cx="1396217" cy="2387391"/>
          </a:xfrm>
          <a:prstGeom prst="rect">
            <a:avLst/>
          </a:prstGeom>
        </p:spPr>
      </p:pic>
      <p:sp>
        <p:nvSpPr>
          <p:cNvPr id="14" name="Cím 1"/>
          <p:cNvSpPr txBox="1">
            <a:spLocks/>
          </p:cNvSpPr>
          <p:nvPr/>
        </p:nvSpPr>
        <p:spPr>
          <a:xfrm flipH="1">
            <a:off x="10843522" y="2791060"/>
            <a:ext cx="1127747" cy="2938753"/>
          </a:xfrm>
          <a:prstGeom prst="rect">
            <a:avLst/>
          </a:prstGeom>
          <a:noFill/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2400"/>
              </a:spcAft>
            </a:pPr>
            <a:r>
              <a:rPr lang="hu-HU" sz="1600" b="1" spc="-150" dirty="0">
                <a:solidFill>
                  <a:schemeClr val="bg1"/>
                </a:solidFill>
                <a:effectLst>
                  <a:glow rad="190500">
                    <a:schemeClr val="tx1">
                      <a:alpha val="66000"/>
                    </a:schemeClr>
                  </a:glow>
                </a:effectLst>
                <a:latin typeface="Arial Black" panose="020B0A04020102020204" pitchFamily="34" charset="0"/>
              </a:rPr>
              <a:t>KÉPES</a:t>
            </a:r>
          </a:p>
          <a:p>
            <a:pPr algn="ctr">
              <a:spcAft>
                <a:spcPts val="2400"/>
              </a:spcAft>
            </a:pPr>
            <a:r>
              <a:rPr lang="hu-HU" sz="1600" b="1" spc="-150" dirty="0">
                <a:solidFill>
                  <a:schemeClr val="bg1"/>
                </a:solidFill>
                <a:effectLst>
                  <a:glow rad="190500">
                    <a:schemeClr val="tx1">
                      <a:alpha val="66000"/>
                    </a:schemeClr>
                  </a:glow>
                </a:effectLst>
                <a:latin typeface="Arial Black" panose="020B0A04020102020204" pitchFamily="34" charset="0"/>
              </a:rPr>
              <a:t>ÉS</a:t>
            </a:r>
          </a:p>
          <a:p>
            <a:pPr algn="ctr">
              <a:spcAft>
                <a:spcPts val="2400"/>
              </a:spcAft>
            </a:pPr>
            <a:r>
              <a:rPr lang="hu-HU" sz="1600" b="1" spc="-150" dirty="0">
                <a:solidFill>
                  <a:schemeClr val="bg1"/>
                </a:solidFill>
                <a:effectLst>
                  <a:glow rad="190500">
                    <a:schemeClr val="tx1">
                      <a:alpha val="66000"/>
                    </a:schemeClr>
                  </a:glow>
                </a:effectLst>
                <a:latin typeface="Arial Black" panose="020B0A04020102020204" pitchFamily="34" charset="0"/>
              </a:rPr>
              <a:t>NEM</a:t>
            </a:r>
            <a:br>
              <a:rPr lang="hu-HU" sz="1600" b="1" spc="-150" dirty="0">
                <a:solidFill>
                  <a:schemeClr val="bg1"/>
                </a:solidFill>
                <a:effectLst>
                  <a:glow rad="190500">
                    <a:schemeClr val="tx1">
                      <a:alpha val="66000"/>
                    </a:schemeClr>
                  </a:glow>
                </a:effectLst>
                <a:latin typeface="Arial Black" panose="020B0A04020102020204" pitchFamily="34" charset="0"/>
              </a:rPr>
            </a:br>
            <a:r>
              <a:rPr lang="hu-HU" sz="1600" b="1" spc="-150" dirty="0">
                <a:solidFill>
                  <a:schemeClr val="bg1"/>
                </a:solidFill>
                <a:effectLst>
                  <a:glow rad="190500">
                    <a:schemeClr val="tx1">
                      <a:alpha val="66000"/>
                    </a:schemeClr>
                  </a:glow>
                </a:effectLst>
                <a:latin typeface="Arial Black" panose="020B0A04020102020204" pitchFamily="34" charset="0"/>
              </a:rPr>
              <a:t>HAJLANDÓ</a:t>
            </a:r>
          </a:p>
        </p:txBody>
      </p:sp>
      <p:pic>
        <p:nvPicPr>
          <p:cNvPr id="15" name="Kép 14">
            <a:extLst>
              <a:ext uri="{FF2B5EF4-FFF2-40B4-BE49-F238E27FC236}">
                <a16:creationId xmlns:a16="http://schemas.microsoft.com/office/drawing/2014/main" id="{A3FDBAC2-AC4A-B75F-55CF-FD4B0D2F43B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" contras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243" t="20435" r="65833" b="15638"/>
          <a:stretch/>
        </p:blipFill>
        <p:spPr>
          <a:xfrm flipH="1">
            <a:off x="7744021" y="1293127"/>
            <a:ext cx="1404293" cy="2401200"/>
          </a:xfrm>
          <a:prstGeom prst="rect">
            <a:avLst/>
          </a:prstGeom>
        </p:spPr>
      </p:pic>
      <p:sp>
        <p:nvSpPr>
          <p:cNvPr id="16" name="Cím 1"/>
          <p:cNvSpPr txBox="1">
            <a:spLocks/>
          </p:cNvSpPr>
          <p:nvPr/>
        </p:nvSpPr>
        <p:spPr>
          <a:xfrm flipH="1">
            <a:off x="9335183" y="1654523"/>
            <a:ext cx="1123490" cy="3199691"/>
          </a:xfrm>
          <a:prstGeom prst="rect">
            <a:avLst/>
          </a:prstGeom>
          <a:noFill/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2400"/>
              </a:spcAft>
            </a:pPr>
            <a:r>
              <a:rPr lang="hu-HU" sz="1600" b="1" spc="-150" dirty="0">
                <a:solidFill>
                  <a:schemeClr val="bg1"/>
                </a:solidFill>
                <a:effectLst>
                  <a:glow rad="190500">
                    <a:schemeClr val="tx1">
                      <a:alpha val="66000"/>
                    </a:schemeClr>
                  </a:glow>
                </a:effectLst>
                <a:latin typeface="Arial Black" panose="020B0A04020102020204" pitchFamily="34" charset="0"/>
              </a:rPr>
              <a:t>NEM</a:t>
            </a:r>
            <a:br>
              <a:rPr lang="hu-HU" sz="1600" b="1" spc="-150" dirty="0">
                <a:solidFill>
                  <a:schemeClr val="bg1"/>
                </a:solidFill>
                <a:effectLst>
                  <a:glow rad="190500">
                    <a:schemeClr val="tx1">
                      <a:alpha val="66000"/>
                    </a:schemeClr>
                  </a:glow>
                </a:effectLst>
                <a:latin typeface="Arial Black" panose="020B0A04020102020204" pitchFamily="34" charset="0"/>
              </a:rPr>
            </a:br>
            <a:r>
              <a:rPr lang="hu-HU" sz="1600" b="1" spc="-150" dirty="0">
                <a:solidFill>
                  <a:schemeClr val="bg1"/>
                </a:solidFill>
                <a:effectLst>
                  <a:glow rad="190500">
                    <a:schemeClr val="tx1">
                      <a:alpha val="66000"/>
                    </a:schemeClr>
                  </a:glow>
                </a:effectLst>
                <a:latin typeface="Arial Black" panose="020B0A04020102020204" pitchFamily="34" charset="0"/>
              </a:rPr>
              <a:t>KÉPES</a:t>
            </a:r>
          </a:p>
          <a:p>
            <a:pPr algn="ctr">
              <a:spcAft>
                <a:spcPts val="2400"/>
              </a:spcAft>
            </a:pPr>
            <a:r>
              <a:rPr lang="hu-HU" sz="1600" b="1" spc="-150" dirty="0">
                <a:solidFill>
                  <a:schemeClr val="bg1"/>
                </a:solidFill>
                <a:effectLst>
                  <a:glow rad="190500">
                    <a:schemeClr val="tx1">
                      <a:alpha val="66000"/>
                    </a:schemeClr>
                  </a:glow>
                </a:effectLst>
                <a:latin typeface="Arial Black" panose="020B0A04020102020204" pitchFamily="34" charset="0"/>
              </a:rPr>
              <a:t>ÉS</a:t>
            </a:r>
          </a:p>
          <a:p>
            <a:pPr algn="ctr">
              <a:spcAft>
                <a:spcPts val="2400"/>
              </a:spcAft>
            </a:pPr>
            <a:r>
              <a:rPr lang="hu-HU" sz="1600" b="1" spc="-150" dirty="0">
                <a:solidFill>
                  <a:schemeClr val="bg1"/>
                </a:solidFill>
                <a:effectLst>
                  <a:glow rad="190500">
                    <a:schemeClr val="tx1">
                      <a:alpha val="66000"/>
                    </a:schemeClr>
                  </a:glow>
                </a:effectLst>
                <a:latin typeface="Arial Black" panose="020B0A04020102020204" pitchFamily="34" charset="0"/>
              </a:rPr>
              <a:t>HAJLANDÓ</a:t>
            </a:r>
          </a:p>
        </p:txBody>
      </p:sp>
      <p:sp>
        <p:nvSpPr>
          <p:cNvPr id="17" name="Cím 1"/>
          <p:cNvSpPr txBox="1">
            <a:spLocks/>
          </p:cNvSpPr>
          <p:nvPr/>
        </p:nvSpPr>
        <p:spPr>
          <a:xfrm flipH="1">
            <a:off x="7854244" y="998275"/>
            <a:ext cx="1123490" cy="3015595"/>
          </a:xfrm>
          <a:prstGeom prst="rect">
            <a:avLst/>
          </a:prstGeom>
          <a:noFill/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2400"/>
              </a:spcAft>
            </a:pPr>
            <a:r>
              <a:rPr lang="hu-HU" sz="1600" b="1" spc="-150" dirty="0">
                <a:solidFill>
                  <a:schemeClr val="bg1"/>
                </a:solidFill>
                <a:effectLst>
                  <a:glow rad="190500">
                    <a:schemeClr val="tx1">
                      <a:alpha val="66000"/>
                    </a:schemeClr>
                  </a:glow>
                </a:effectLst>
                <a:latin typeface="Arial Black" panose="020B0A04020102020204" pitchFamily="34" charset="0"/>
              </a:rPr>
              <a:t>KÉPES</a:t>
            </a:r>
          </a:p>
          <a:p>
            <a:pPr algn="ctr">
              <a:spcAft>
                <a:spcPts val="2400"/>
              </a:spcAft>
            </a:pPr>
            <a:r>
              <a:rPr lang="hu-HU" sz="1600" b="1" spc="-150" dirty="0">
                <a:solidFill>
                  <a:schemeClr val="bg1"/>
                </a:solidFill>
                <a:effectLst>
                  <a:glow rad="190500">
                    <a:schemeClr val="tx1">
                      <a:alpha val="66000"/>
                    </a:schemeClr>
                  </a:glow>
                </a:effectLst>
                <a:latin typeface="Arial Black" panose="020B0A04020102020204" pitchFamily="34" charset="0"/>
              </a:rPr>
              <a:t>ÉS</a:t>
            </a:r>
          </a:p>
          <a:p>
            <a:pPr algn="ctr">
              <a:spcAft>
                <a:spcPts val="2400"/>
              </a:spcAft>
            </a:pPr>
            <a:r>
              <a:rPr lang="hu-HU" sz="1600" b="1" spc="-150" dirty="0">
                <a:solidFill>
                  <a:schemeClr val="bg1"/>
                </a:solidFill>
                <a:effectLst>
                  <a:glow rad="190500">
                    <a:schemeClr val="tx1">
                      <a:alpha val="66000"/>
                    </a:schemeClr>
                  </a:glow>
                </a:effectLst>
                <a:latin typeface="Arial Black" panose="020B0A04020102020204" pitchFamily="34" charset="0"/>
              </a:rPr>
              <a:t>HAJLANDÓ</a:t>
            </a: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1935" y="5491200"/>
            <a:ext cx="5280065" cy="1200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088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5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25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8" grpId="0" animBg="1"/>
      <p:bldP spid="14" grpId="0"/>
      <p:bldP spid="16" grpId="0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" t="8203" r="6" b="7259"/>
          <a:stretch/>
        </p:blipFill>
        <p:spPr>
          <a:xfrm>
            <a:off x="0" y="0"/>
            <a:ext cx="12192000" cy="6870700"/>
          </a:xfrm>
          <a:prstGeom prst="rect">
            <a:avLst/>
          </a:prstGeom>
        </p:spPr>
      </p:pic>
      <p:sp>
        <p:nvSpPr>
          <p:cNvPr id="9" name="Téglalap 8"/>
          <p:cNvSpPr/>
          <p:nvPr/>
        </p:nvSpPr>
        <p:spPr>
          <a:xfrm>
            <a:off x="0" y="6350"/>
            <a:ext cx="12192000" cy="6858000"/>
          </a:xfrm>
          <a:prstGeom prst="rect">
            <a:avLst/>
          </a:prstGeom>
          <a:solidFill>
            <a:schemeClr val="tx1">
              <a:alpha val="30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5" name="Cím 1"/>
          <p:cNvSpPr txBox="1">
            <a:spLocks/>
          </p:cNvSpPr>
          <p:nvPr/>
        </p:nvSpPr>
        <p:spPr>
          <a:xfrm>
            <a:off x="0" y="-343915"/>
            <a:ext cx="12192000" cy="200278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z="5400" b="1" spc="-300" dirty="0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effectLst/>
                <a:latin typeface="Arial Black" panose="020B0A04020102020204" pitchFamily="34" charset="0"/>
              </a:rPr>
              <a:t>Köszönöm</a:t>
            </a:r>
          </a:p>
          <a:p>
            <a:r>
              <a:rPr lang="hu-HU" sz="5400" b="1" spc="-300" dirty="0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effectLst/>
                <a:latin typeface="Arial Black" panose="020B0A04020102020204" pitchFamily="34" charset="0"/>
              </a:rPr>
              <a:t>a megtisztelő figyelmet!</a:t>
            </a:r>
          </a:p>
        </p:txBody>
      </p:sp>
      <p:pic>
        <p:nvPicPr>
          <p:cNvPr id="6" name="Google Shape;156;p1"/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 r="50769"/>
          <a:stretch/>
        </p:blipFill>
        <p:spPr>
          <a:xfrm>
            <a:off x="11097755" y="115148"/>
            <a:ext cx="952500" cy="856402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7755" y="5810250"/>
            <a:ext cx="952500" cy="952500"/>
          </a:xfrm>
          <a:prstGeom prst="rect">
            <a:avLst/>
          </a:prstGeom>
        </p:spPr>
      </p:pic>
      <p:sp>
        <p:nvSpPr>
          <p:cNvPr id="8" name="Szövegdoboz 7"/>
          <p:cNvSpPr txBox="1"/>
          <p:nvPr/>
        </p:nvSpPr>
        <p:spPr>
          <a:xfrm>
            <a:off x="222819" y="1697685"/>
            <a:ext cx="3129981" cy="477054"/>
          </a:xfrm>
          <a:prstGeom prst="rect">
            <a:avLst/>
          </a:prstGeom>
          <a:solidFill>
            <a:schemeClr val="bg1">
              <a:alpha val="30000"/>
            </a:schemeClr>
          </a:solidFill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hu-HU" sz="2500" b="1" u="sng" spc="-15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90500">
                    <a:schemeClr val="tx1">
                      <a:alpha val="47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Elérhetőségeink:</a:t>
            </a:r>
          </a:p>
        </p:txBody>
      </p:sp>
      <p:sp>
        <p:nvSpPr>
          <p:cNvPr id="10" name="Szövegdoboz 9"/>
          <p:cNvSpPr txBox="1"/>
          <p:nvPr/>
        </p:nvSpPr>
        <p:spPr>
          <a:xfrm>
            <a:off x="1118746" y="2280127"/>
            <a:ext cx="2234054" cy="477054"/>
          </a:xfrm>
          <a:prstGeom prst="rect">
            <a:avLst/>
          </a:prstGeom>
          <a:solidFill>
            <a:schemeClr val="bg1">
              <a:alpha val="30000"/>
            </a:schemeClr>
          </a:solidFill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hu-HU" sz="2500" b="1" spc="-15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90500">
                    <a:schemeClr val="tx1">
                      <a:alpha val="47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www.nyszc.hu</a:t>
            </a:r>
          </a:p>
        </p:txBody>
      </p:sp>
      <p:sp>
        <p:nvSpPr>
          <p:cNvPr id="11" name="Szövegdoboz 10"/>
          <p:cNvSpPr txBox="1"/>
          <p:nvPr/>
        </p:nvSpPr>
        <p:spPr>
          <a:xfrm>
            <a:off x="1118746" y="3092441"/>
            <a:ext cx="5706926" cy="477054"/>
          </a:xfrm>
          <a:prstGeom prst="rect">
            <a:avLst/>
          </a:prstGeom>
          <a:solidFill>
            <a:schemeClr val="bg1">
              <a:alpha val="30000"/>
            </a:schemeClr>
          </a:solidFill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hu-HU" sz="2500" b="1" spc="-15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90500">
                    <a:schemeClr val="tx1">
                      <a:alpha val="47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www.facebook.com/nyiregyhaziszc</a:t>
            </a:r>
          </a:p>
        </p:txBody>
      </p:sp>
      <p:sp>
        <p:nvSpPr>
          <p:cNvPr id="12" name="Szövegdoboz 11"/>
          <p:cNvSpPr txBox="1"/>
          <p:nvPr/>
        </p:nvSpPr>
        <p:spPr>
          <a:xfrm>
            <a:off x="3575619" y="2271472"/>
            <a:ext cx="3383981" cy="477054"/>
          </a:xfrm>
          <a:prstGeom prst="rect">
            <a:avLst/>
          </a:prstGeom>
          <a:solidFill>
            <a:schemeClr val="bg1">
              <a:alpha val="30000"/>
            </a:schemeClr>
          </a:solidFill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hu-HU" sz="2500" b="1" spc="-15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90500">
                    <a:schemeClr val="tx1">
                      <a:alpha val="47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www.helloszakma.hu</a:t>
            </a:r>
          </a:p>
        </p:txBody>
      </p:sp>
      <p:sp>
        <p:nvSpPr>
          <p:cNvPr id="13" name="Szövegdoboz 12"/>
          <p:cNvSpPr txBox="1"/>
          <p:nvPr/>
        </p:nvSpPr>
        <p:spPr>
          <a:xfrm>
            <a:off x="1118746" y="3775006"/>
            <a:ext cx="5706926" cy="477054"/>
          </a:xfrm>
          <a:prstGeom prst="rect">
            <a:avLst/>
          </a:prstGeom>
          <a:solidFill>
            <a:schemeClr val="bg1">
              <a:alpha val="30000"/>
            </a:schemeClr>
          </a:solidFill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hu-HU" sz="2500" b="1" spc="-15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90500">
                    <a:schemeClr val="tx1">
                      <a:alpha val="47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www.instagram.com/nyiregyhazi_szc</a:t>
            </a:r>
          </a:p>
        </p:txBody>
      </p:sp>
      <p:sp>
        <p:nvSpPr>
          <p:cNvPr id="14" name="Szövegdoboz 13"/>
          <p:cNvSpPr txBox="1"/>
          <p:nvPr/>
        </p:nvSpPr>
        <p:spPr>
          <a:xfrm>
            <a:off x="1118746" y="4406804"/>
            <a:ext cx="5706926" cy="477054"/>
          </a:xfrm>
          <a:prstGeom prst="rect">
            <a:avLst/>
          </a:prstGeom>
          <a:solidFill>
            <a:schemeClr val="bg1">
              <a:alpha val="30000"/>
            </a:schemeClr>
          </a:solidFill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hu-HU" sz="2500" b="1" spc="-15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90500">
                    <a:schemeClr val="tx1">
                      <a:alpha val="47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www.twitter.com/NyiregyhaziSZC</a:t>
            </a:r>
          </a:p>
        </p:txBody>
      </p:sp>
      <p:sp>
        <p:nvSpPr>
          <p:cNvPr id="16" name="Szövegdoboz 15"/>
          <p:cNvSpPr txBox="1"/>
          <p:nvPr/>
        </p:nvSpPr>
        <p:spPr>
          <a:xfrm>
            <a:off x="1118746" y="5227773"/>
            <a:ext cx="5706926" cy="477054"/>
          </a:xfrm>
          <a:prstGeom prst="rect">
            <a:avLst/>
          </a:prstGeom>
          <a:solidFill>
            <a:schemeClr val="bg1">
              <a:alpha val="30000"/>
            </a:schemeClr>
          </a:solidFill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hu-HU" sz="2500" b="1" spc="-15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90500">
                    <a:schemeClr val="tx1">
                      <a:alpha val="47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4400 Nyíregyháza, Dugonics u. 10-12.</a:t>
            </a:r>
          </a:p>
        </p:txBody>
      </p:sp>
      <p:sp>
        <p:nvSpPr>
          <p:cNvPr id="17" name="Szövegdoboz 16"/>
          <p:cNvSpPr txBox="1"/>
          <p:nvPr/>
        </p:nvSpPr>
        <p:spPr>
          <a:xfrm>
            <a:off x="7270163" y="5227773"/>
            <a:ext cx="2456873" cy="477054"/>
          </a:xfrm>
          <a:prstGeom prst="rect">
            <a:avLst/>
          </a:prstGeom>
          <a:solidFill>
            <a:schemeClr val="bg1">
              <a:alpha val="30000"/>
            </a:schemeClr>
          </a:solidFill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hu-HU" sz="2500" b="1" spc="-15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90500">
                    <a:schemeClr val="tx1">
                      <a:alpha val="47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06-42/521-371</a:t>
            </a:r>
          </a:p>
        </p:txBody>
      </p:sp>
      <p:sp>
        <p:nvSpPr>
          <p:cNvPr id="18" name="Szövegdoboz 17"/>
          <p:cNvSpPr txBox="1"/>
          <p:nvPr/>
        </p:nvSpPr>
        <p:spPr>
          <a:xfrm>
            <a:off x="1118746" y="5846848"/>
            <a:ext cx="2456873" cy="477054"/>
          </a:xfrm>
          <a:prstGeom prst="rect">
            <a:avLst/>
          </a:prstGeom>
          <a:solidFill>
            <a:schemeClr val="bg1">
              <a:alpha val="30000"/>
            </a:schemeClr>
          </a:solidFill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hu-HU" sz="2500" b="1" spc="-15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90500">
                    <a:schemeClr val="tx1">
                      <a:alpha val="47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info@nyszc.hu</a:t>
            </a:r>
          </a:p>
        </p:txBody>
      </p:sp>
    </p:spTree>
    <p:extLst>
      <p:ext uri="{BB962C8B-B14F-4D97-AF65-F5344CB8AC3E}">
        <p14:creationId xmlns:p14="http://schemas.microsoft.com/office/powerpoint/2010/main" val="2676507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6" grpId="0" animBg="1"/>
      <p:bldP spid="17" grpId="0" animBg="1"/>
      <p:bldP spid="18" grpId="0" animBg="1"/>
    </p:bld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98</TotalTime>
  <Words>377</Words>
  <Application>Microsoft Office PowerPoint</Application>
  <PresentationFormat>Szélesvásznú</PresentationFormat>
  <Paragraphs>116</Paragraphs>
  <Slides>8</Slides>
  <Notes>0</Notes>
  <HiddenSlides>0</HiddenSlides>
  <MMClips>0</MMClips>
  <ScaleCrop>false</ScaleCrop>
  <HeadingPairs>
    <vt:vector size="4" baseType="variant">
      <vt:variant>
        <vt:lpstr>Téma</vt:lpstr>
      </vt:variant>
      <vt:variant>
        <vt:i4>1</vt:i4>
      </vt:variant>
      <vt:variant>
        <vt:lpstr>Diacímek</vt:lpstr>
      </vt:variant>
      <vt:variant>
        <vt:i4>8</vt:i4>
      </vt:variant>
    </vt:vector>
  </HeadingPairs>
  <TitlesOfParts>
    <vt:vector size="9" baseType="lpstr">
      <vt:lpstr>Office-téma</vt:lpstr>
      <vt:lpstr>ODM helyi tapasztalatok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Company>Nyíregyházi Szakképzési Centrum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ODM helyi tapasztalatok</dc:title>
  <dc:subject>ODM helyi tapasztalatok</dc:subject>
  <dc:creator>admin@nyszc.hu</dc:creator>
  <cp:keywords>szakképzés oktatás rugalmas dobbantó műhelyiskola orientáció szakma</cp:keywords>
  <cp:lastModifiedBy>Cudar Éva</cp:lastModifiedBy>
  <cp:revision>41</cp:revision>
  <dcterms:created xsi:type="dcterms:W3CDTF">2023-03-29T08:56:57Z</dcterms:created>
  <dcterms:modified xsi:type="dcterms:W3CDTF">2023-09-05T08:17:54Z</dcterms:modified>
</cp:coreProperties>
</file>